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  <p:sldId id="270" r:id="rId34"/>
    <p:sldId id="271" r:id="rId35"/>
    <p:sldId id="272" r:id="rId36"/>
    <p:sldId id="273" r:id="rId37"/>
    <p:sldId id="274" r:id="rId38"/>
    <p:sldId id="275" r:id="rId39"/>
    <p:sldId id="276" r:id="rId40"/>
    <p:sldId id="277" r:id="rId41"/>
    <p:sldId id="278" r:id="rId42"/>
    <p:sldId id="279" r:id="rId43"/>
    <p:sldId id="280" r:id="rId44"/>
    <p:sldId id="281" r:id="rId45"/>
    <p:sldId id="282" r:id="rId46"/>
    <p:sldId id="283" r:id="rId47"/>
    <p:sldId id="284" r:id="rId48"/>
    <p:sldId id="285" r:id="rId49"/>
    <p:sldId id="286" r:id="rId50"/>
    <p:sldId id="287" r:id="rId51"/>
    <p:sldId id="288" r:id="rId52"/>
    <p:sldId id="289" r:id="rId53"/>
    <p:sldId id="290" r:id="rId54"/>
    <p:sldId id="291" r:id="rId55"/>
    <p:sldId id="292" r:id="rId56"/>
    <p:sldId id="293" r:id="rId57"/>
    <p:sldId id="294" r:id="rId58"/>
    <p:sldId id="295" r:id="rId59"/>
    <p:sldId id="296" r:id="rId60"/>
    <p:sldId id="297" r:id="rId61"/>
    <p:sldId id="298" r:id="rId62"/>
    <p:sldId id="299" r:id="rId63"/>
    <p:sldId id="300" r:id="rId64"/>
    <p:sldId id="301" r:id="rId65"/>
    <p:sldId id="302" r:id="rId66"/>
    <p:sldId id="303" r:id="rId67"/>
    <p:sldId id="304" r:id="rId68"/>
    <p:sldId id="305" r:id="rId69"/>
    <p:sldId id="306" r:id="rId70"/>
    <p:sldId id="307" r:id="rId71"/>
    <p:sldId id="308" r:id="rId72"/>
    <p:sldId id="309" r:id="rId73"/>
    <p:sldId id="310" r:id="rId74"/>
    <p:sldId id="311" r:id="rId7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imes Neue Roman" charset="1" panose="00000500000000000000"/>
      <p:regular r:id="rId10"/>
    </p:embeddedFont>
    <p:embeddedFont>
      <p:font typeface="Times Neue Roman Bold" charset="1" panose="00000800000000000000"/>
      <p:regular r:id="rId11"/>
    </p:embeddedFont>
    <p:embeddedFont>
      <p:font typeface="Times Neue Roman Italics" charset="1" panose="00000500000000000000"/>
      <p:regular r:id="rId12"/>
    </p:embeddedFont>
    <p:embeddedFont>
      <p:font typeface="Times Neue Roman Bold Italics" charset="1" panose="00000800000000000000"/>
      <p:regular r:id="rId13"/>
    </p:embeddedFont>
    <p:embeddedFont>
      <p:font typeface="Vesper Libre Regular" charset="1" panose="00000500000000000000"/>
      <p:regular r:id="rId14"/>
    </p:embeddedFont>
    <p:embeddedFont>
      <p:font typeface="Vesper Libre Regular Bold" charset="1" panose="00000600000000000000"/>
      <p:regular r:id="rId15"/>
    </p:embeddedFont>
    <p:embeddedFont>
      <p:font typeface="29LT Zarid Text" charset="1" panose="00000500000000000000"/>
      <p:regular r:id="rId16"/>
    </p:embeddedFont>
    <p:embeddedFont>
      <p:font typeface="29LT Zarid Text Bold" charset="1" panose="00000800000000000000"/>
      <p:regular r:id="rId17"/>
    </p:embeddedFont>
    <p:embeddedFont>
      <p:font typeface="29LT Zarid Text Italics" charset="1" panose="00000500000000000000"/>
      <p:regular r:id="rId18"/>
    </p:embeddedFont>
    <p:embeddedFont>
      <p:font typeface="29LT Zarid Text Bold Italics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32" Target="slides/slide13.xml" Type="http://schemas.openxmlformats.org/officeDocument/2006/relationships/slide"/><Relationship Id="rId33" Target="slides/slide14.xml" Type="http://schemas.openxmlformats.org/officeDocument/2006/relationships/slide"/><Relationship Id="rId34" Target="slides/slide15.xml" Type="http://schemas.openxmlformats.org/officeDocument/2006/relationships/slide"/><Relationship Id="rId35" Target="slides/slide16.xml" Type="http://schemas.openxmlformats.org/officeDocument/2006/relationships/slide"/><Relationship Id="rId36" Target="slides/slide17.xml" Type="http://schemas.openxmlformats.org/officeDocument/2006/relationships/slide"/><Relationship Id="rId37" Target="slides/slide18.xml" Type="http://schemas.openxmlformats.org/officeDocument/2006/relationships/slide"/><Relationship Id="rId38" Target="slides/slide19.xml" Type="http://schemas.openxmlformats.org/officeDocument/2006/relationships/slide"/><Relationship Id="rId39" Target="slides/slide20.xml" Type="http://schemas.openxmlformats.org/officeDocument/2006/relationships/slide"/><Relationship Id="rId4" Target="theme/theme1.xml" Type="http://schemas.openxmlformats.org/officeDocument/2006/relationships/theme"/><Relationship Id="rId40" Target="slides/slide21.xml" Type="http://schemas.openxmlformats.org/officeDocument/2006/relationships/slide"/><Relationship Id="rId41" Target="slides/slide22.xml" Type="http://schemas.openxmlformats.org/officeDocument/2006/relationships/slide"/><Relationship Id="rId42" Target="slides/slide23.xml" Type="http://schemas.openxmlformats.org/officeDocument/2006/relationships/slide"/><Relationship Id="rId43" Target="slides/slide24.xml" Type="http://schemas.openxmlformats.org/officeDocument/2006/relationships/slide"/><Relationship Id="rId44" Target="slides/slide25.xml" Type="http://schemas.openxmlformats.org/officeDocument/2006/relationships/slide"/><Relationship Id="rId45" Target="slides/slide26.xml" Type="http://schemas.openxmlformats.org/officeDocument/2006/relationships/slide"/><Relationship Id="rId46" Target="slides/slide27.xml" Type="http://schemas.openxmlformats.org/officeDocument/2006/relationships/slide"/><Relationship Id="rId47" Target="slides/slide28.xml" Type="http://schemas.openxmlformats.org/officeDocument/2006/relationships/slide"/><Relationship Id="rId48" Target="slides/slide29.xml" Type="http://schemas.openxmlformats.org/officeDocument/2006/relationships/slide"/><Relationship Id="rId49" Target="slides/slide30.xml" Type="http://schemas.openxmlformats.org/officeDocument/2006/relationships/slide"/><Relationship Id="rId5" Target="tableStyles.xml" Type="http://schemas.openxmlformats.org/officeDocument/2006/relationships/tableStyles"/><Relationship Id="rId50" Target="slides/slide31.xml" Type="http://schemas.openxmlformats.org/officeDocument/2006/relationships/slide"/><Relationship Id="rId51" Target="slides/slide32.xml" Type="http://schemas.openxmlformats.org/officeDocument/2006/relationships/slide"/><Relationship Id="rId52" Target="slides/slide33.xml" Type="http://schemas.openxmlformats.org/officeDocument/2006/relationships/slide"/><Relationship Id="rId53" Target="slides/slide34.xml" Type="http://schemas.openxmlformats.org/officeDocument/2006/relationships/slide"/><Relationship Id="rId54" Target="slides/slide35.xml" Type="http://schemas.openxmlformats.org/officeDocument/2006/relationships/slide"/><Relationship Id="rId55" Target="slides/slide36.xml" Type="http://schemas.openxmlformats.org/officeDocument/2006/relationships/slide"/><Relationship Id="rId56" Target="slides/slide37.xml" Type="http://schemas.openxmlformats.org/officeDocument/2006/relationships/slide"/><Relationship Id="rId57" Target="slides/slide38.xml" Type="http://schemas.openxmlformats.org/officeDocument/2006/relationships/slide"/><Relationship Id="rId58" Target="slides/slide39.xml" Type="http://schemas.openxmlformats.org/officeDocument/2006/relationships/slide"/><Relationship Id="rId59" Target="slides/slide40.xml" Type="http://schemas.openxmlformats.org/officeDocument/2006/relationships/slide"/><Relationship Id="rId6" Target="fonts/font6.fntdata" Type="http://schemas.openxmlformats.org/officeDocument/2006/relationships/font"/><Relationship Id="rId60" Target="slides/slide41.xml" Type="http://schemas.openxmlformats.org/officeDocument/2006/relationships/slide"/><Relationship Id="rId61" Target="slides/slide42.xml" Type="http://schemas.openxmlformats.org/officeDocument/2006/relationships/slide"/><Relationship Id="rId62" Target="slides/slide43.xml" Type="http://schemas.openxmlformats.org/officeDocument/2006/relationships/slide"/><Relationship Id="rId63" Target="slides/slide44.xml" Type="http://schemas.openxmlformats.org/officeDocument/2006/relationships/slide"/><Relationship Id="rId64" Target="slides/slide45.xml" Type="http://schemas.openxmlformats.org/officeDocument/2006/relationships/slide"/><Relationship Id="rId65" Target="slides/slide46.xml" Type="http://schemas.openxmlformats.org/officeDocument/2006/relationships/slide"/><Relationship Id="rId66" Target="slides/slide47.xml" Type="http://schemas.openxmlformats.org/officeDocument/2006/relationships/slide"/><Relationship Id="rId67" Target="slides/slide48.xml" Type="http://schemas.openxmlformats.org/officeDocument/2006/relationships/slide"/><Relationship Id="rId68" Target="slides/slide49.xml" Type="http://schemas.openxmlformats.org/officeDocument/2006/relationships/slide"/><Relationship Id="rId69" Target="slides/slide50.xml" Type="http://schemas.openxmlformats.org/officeDocument/2006/relationships/slide"/><Relationship Id="rId7" Target="fonts/font7.fntdata" Type="http://schemas.openxmlformats.org/officeDocument/2006/relationships/font"/><Relationship Id="rId70" Target="slides/slide51.xml" Type="http://schemas.openxmlformats.org/officeDocument/2006/relationships/slide"/><Relationship Id="rId71" Target="slides/slide52.xml" Type="http://schemas.openxmlformats.org/officeDocument/2006/relationships/slide"/><Relationship Id="rId72" Target="slides/slide53.xml" Type="http://schemas.openxmlformats.org/officeDocument/2006/relationships/slide"/><Relationship Id="rId73" Target="slides/slide54.xml" Type="http://schemas.openxmlformats.org/officeDocument/2006/relationships/slide"/><Relationship Id="rId74" Target="slides/slide55.xml" Type="http://schemas.openxmlformats.org/officeDocument/2006/relationships/slide"/><Relationship Id="rId75" Target="slides/slide56.xml" Type="http://schemas.openxmlformats.org/officeDocument/2006/relationships/slide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4330"/>
          <a:stretch>
            <a:fillRect/>
          </a:stretch>
        </p:blipFill>
        <p:spPr>
          <a:xfrm flipH="false" flipV="false" rot="0">
            <a:off x="6155190" y="5875196"/>
            <a:ext cx="4495805" cy="338310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1697355"/>
            <a:ext cx="13889942" cy="1316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080"/>
              </a:lnSpc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Cloud Solution Architect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4250" y="3387591"/>
            <a:ext cx="16105050" cy="2322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74"/>
              </a:lnSpc>
            </a:pPr>
            <a:r>
              <a:rPr lang="en-US" sz="5499">
                <a:solidFill>
                  <a:srgbClr val="250542"/>
                </a:solidFill>
                <a:latin typeface="29LT Zarid Text"/>
              </a:rPr>
              <a:t>Module 2</a:t>
            </a:r>
          </a:p>
          <a:p>
            <a:pPr>
              <a:lnSpc>
                <a:spcPts val="5774"/>
              </a:lnSpc>
            </a:pPr>
            <a:r>
              <a:rPr lang="en-US" sz="5499">
                <a:solidFill>
                  <a:srgbClr val="250542"/>
                </a:solidFill>
                <a:latin typeface="29LT Zarid Text"/>
              </a:rPr>
              <a:t>Lecture 5</a:t>
            </a:r>
          </a:p>
          <a:p>
            <a:pPr marL="0" indent="0" lvl="0">
              <a:lnSpc>
                <a:spcPts val="5565"/>
              </a:lnSpc>
            </a:pPr>
            <a:r>
              <a:rPr lang="en-US" sz="5300">
                <a:solidFill>
                  <a:srgbClr val="250542"/>
                </a:solidFill>
                <a:latin typeface="29LT Zarid Text"/>
              </a:rPr>
              <a:t>Introduction to bash, User management and system administration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430" t="12454" r="78218" b="65482"/>
          <a:stretch>
            <a:fillRect/>
          </a:stretch>
        </p:blipFill>
        <p:spPr>
          <a:xfrm flipH="false" flipV="false" rot="0">
            <a:off x="2574448" y="3767081"/>
            <a:ext cx="13139103" cy="457008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238215" y="1200157"/>
            <a:ext cx="15253698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Output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2471853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Rules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94037" y="3016636"/>
            <a:ext cx="16665263" cy="686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Variables: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can only contain numbers (0-9), characters (a-z, A-Z), or underscore ( _ )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use "variablename=value" to set variable value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use $variable to read a variable's value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use "read variablename" to get the input from the user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use "readonly variablename" to make a variable readonly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use "unset variablename" to unset the value of a variable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Arrays: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array_name[index]=value         //setting the array value on an index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{array_name[index]}            //retreiving the array value on an index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{array_name[*]} or {array_name[@]}  //access all values in the array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91628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Variables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010472"/>
            <a:ext cx="16021085" cy="8007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Local Variable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Arimo"/>
              </a:rPr>
              <a:t>present in the current instance of the shell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Arimo"/>
              </a:rPr>
              <a:t>not available to the programs started by the shell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Arimo"/>
              </a:rPr>
              <a:t>set at the command prompt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Environment Variable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Arimo"/>
              </a:rPr>
              <a:t>available to any child process of the shell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Arimo"/>
              </a:rPr>
              <a:t>some programs need these to function correctly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Arimo"/>
              </a:rPr>
              <a:t>only those are defined in the script that are required to run the program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Shell Variable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The s</a:t>
            </a:r>
            <a:r>
              <a:rPr lang="en-US" sz="4000">
                <a:solidFill>
                  <a:srgbClr val="250542"/>
                </a:solidFill>
                <a:latin typeface="Arimo"/>
              </a:rPr>
              <a:t>pecial variable that is set by the shell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Arimo"/>
              </a:rPr>
              <a:t>required by the shell to function correctly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Arimo"/>
              </a:rPr>
              <a:t>some of them are environment variables, whereas others are local variables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372747"/>
            <a:ext cx="15811571" cy="1217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492"/>
              </a:lnSpc>
              <a:spcBef>
                <a:spcPct val="0"/>
              </a:spcBef>
            </a:pPr>
            <a:r>
              <a:rPr lang="en-US" sz="8400">
                <a:solidFill>
                  <a:srgbClr val="250542"/>
                </a:solidFill>
                <a:latin typeface="Vesper Libre Regular"/>
              </a:rPr>
              <a:t>Shell Scripting - Special Variables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225619"/>
            <a:ext cx="16021085" cy="6293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Special Variables: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$0: filename of the current script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$n: correspond to the arguments with which the script was invoked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$#: Number of arguments supplied to a script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$*: All the arguments are double quoted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$@: All the arguements are individually double qouted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$?: the exit status of last command executed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$$: process number of the current shell, for shell scripts, this is the process ID under which they are executing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$!: The process number of last background command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Operators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62831" y="3521900"/>
            <a:ext cx="16665263" cy="5150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Arithmatic Operations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+ (Addition)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 (Subtraction)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* (Multiplication)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/ (Division)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% (Modulus)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= (Assignment)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== (Equality)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!= (Not Equality)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Operators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4078" y="2964810"/>
            <a:ext cx="17302769" cy="6293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Relational Operations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-eq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: check if two operands are equal or not, if yes, the condition is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-ne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: check if two operands are equal or not, if not, the condition is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-gt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: check if value of left operand is greater than right operand, if yes, condition is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-lt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: check if value of left operand is less than right operand, if yes, condition is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-ge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: check if value of left operand is greater than or equal to the right operand, if yes, condition is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-le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: check if value of left operand is greater than or equal to right operand, if yes, condition is true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Operators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4078" y="4220494"/>
            <a:ext cx="17302769" cy="2864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Boolean Operators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! =&gt; logical negation, inverts true to false and vice versa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-o =&gt; logical OR, if one operand is true, condition is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-a =&gt; logical AND, if both operands are true, condition is true otherwise false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Operators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4078" y="3648994"/>
            <a:ext cx="17302769" cy="3435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String Operators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= : check if two operands are equal or not, if yes, the condition is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!=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 : check if two operands are equal or not, if not, the condition is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-z : given operand size is zero,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-n : given operand size is non-zero,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str : check if non-empty string, if empty, returns false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Operators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4078" y="3333467"/>
            <a:ext cx="17302769" cy="5721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File Test Operators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-b file: if block special file,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-c file: if character special file,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-d file: if file is directory,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-f  file: if ordinary file,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-g file: if file has its set group ID (SGID) set,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-k file: if file has sticky bit set,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-p file: if file is a named pipe,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-t file: if file descriptor is open and associated with a terminal, then true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Operators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4078" y="4091708"/>
            <a:ext cx="17302769" cy="4007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File Test Operators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-u file: if file has its set user ID (SUID) set,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-r file: if file is readable,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-w file: if file is writable,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-x file: if file is executable,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-s file: if file size is greater than 0, then true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-e file: if file exists, then true, even if it is a directory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5400"/>
            <a:ext cx="81153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Recap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399944"/>
            <a:ext cx="8115300" cy="660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197"/>
              </a:lnSpc>
              <a:spcBef>
                <a:spcPct val="0"/>
              </a:spcBef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Module 2 - Lecture 4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23014" y="4283121"/>
            <a:ext cx="16636286" cy="209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Package Manager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Public Repositories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Software installation using package manager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383161"/>
            <a:ext cx="15514496" cy="120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379"/>
              </a:lnSpc>
              <a:spcBef>
                <a:spcPct val="0"/>
              </a:spcBef>
            </a:pPr>
            <a:r>
              <a:rPr lang="en-US" sz="8300">
                <a:solidFill>
                  <a:srgbClr val="250542"/>
                </a:solidFill>
                <a:latin typeface="Vesper Libre Regular"/>
              </a:rPr>
              <a:t>Shell Scripting - Decision Making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34927" y="2964810"/>
            <a:ext cx="16618147" cy="6293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if...else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if...fi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if...else...fi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if...elif...else...fi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if [ "variable" -ge "10" ] ; then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            do something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elif [ "variable" -lt "10" ] ; then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            do something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else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            do something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fi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383161"/>
            <a:ext cx="15514496" cy="120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379"/>
              </a:lnSpc>
              <a:spcBef>
                <a:spcPct val="0"/>
              </a:spcBef>
            </a:pPr>
            <a:r>
              <a:rPr lang="en-US" sz="8300">
                <a:solidFill>
                  <a:srgbClr val="250542"/>
                </a:solidFill>
                <a:latin typeface="Vesper Libre Regular"/>
              </a:rPr>
              <a:t>Shell Scripting - Decision Making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34927" y="2619001"/>
            <a:ext cx="16618147" cy="743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case...esac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case "$variable" in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 value|value)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something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;;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value)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something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;;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 *)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something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;;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esac</a:t>
            </a:r>
          </a:p>
          <a:p>
            <a:pPr algn="just">
              <a:lnSpc>
                <a:spcPts val="4520"/>
              </a:lnSpc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Loops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4078" y="3536310"/>
            <a:ext cx="17302769" cy="5721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The </a:t>
            </a:r>
            <a:r>
              <a:rPr lang="en-US" sz="4000">
                <a:solidFill>
                  <a:srgbClr val="250542"/>
                </a:solidFill>
                <a:latin typeface="Arimo Bold"/>
              </a:rPr>
              <a:t>while</a:t>
            </a:r>
            <a:r>
              <a:rPr lang="en-US" sz="4000">
                <a:solidFill>
                  <a:srgbClr val="250542"/>
                </a:solidFill>
                <a:latin typeface="Arimo"/>
              </a:rPr>
              <a:t> loop [while...do...done]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while condition;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do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 Statements to execute if condition is true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done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The </a:t>
            </a:r>
            <a:r>
              <a:rPr lang="en-US" sz="4000">
                <a:solidFill>
                  <a:srgbClr val="250542"/>
                </a:solidFill>
                <a:latin typeface="Vesper Libre Regular Bold"/>
              </a:rPr>
              <a:t>for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 loop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for variable in array[] or for (( ; ; ))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do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      statements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done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Loops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92615" y="2619001"/>
            <a:ext cx="17302769" cy="686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The </a:t>
            </a:r>
            <a:r>
              <a:rPr lang="en-US" sz="4000">
                <a:solidFill>
                  <a:srgbClr val="250542"/>
                </a:solidFill>
                <a:latin typeface="Arimo Bold"/>
              </a:rPr>
              <a:t>until</a:t>
            </a:r>
            <a:r>
              <a:rPr lang="en-US" sz="4000">
                <a:solidFill>
                  <a:srgbClr val="250542"/>
                </a:solidFill>
                <a:latin typeface="Arimo"/>
              </a:rPr>
              <a:t> loop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until condition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do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 Statements to execute if the condition is true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done</a:t>
            </a:r>
          </a:p>
          <a:p>
            <a:pPr algn="just">
              <a:lnSpc>
                <a:spcPts val="4520"/>
              </a:lnSpc>
            </a:pP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"/>
              </a:rPr>
              <a:t>The </a:t>
            </a:r>
            <a:r>
              <a:rPr lang="en-US" sz="4000">
                <a:solidFill>
                  <a:srgbClr val="250542"/>
                </a:solidFill>
                <a:latin typeface="Arimo Bold"/>
              </a:rPr>
              <a:t>select</a:t>
            </a:r>
            <a:r>
              <a:rPr lang="en-US" sz="4000">
                <a:solidFill>
                  <a:srgbClr val="250542"/>
                </a:solidFill>
                <a:latin typeface="Arimo"/>
              </a:rPr>
              <a:t> loop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select variable in value1, value2, value3 ....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do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   Statements to execute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done</a:t>
            </a:r>
          </a:p>
          <a:p>
            <a:pPr algn="just">
              <a:lnSpc>
                <a:spcPts val="4520"/>
              </a:lnSpc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53413" y="4011292"/>
            <a:ext cx="17302769" cy="2292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 Bold"/>
              </a:rPr>
              <a:t>break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terminate the execution of entire loop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continue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causes the current iteration of the loop to exit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412625"/>
            <a:ext cx="15514496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Shell Scripting - Escape Sequence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298131"/>
            <a:ext cx="17302769" cy="5150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 Bold"/>
              </a:rPr>
              <a:t>\\        backslash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\a        alert (BELL)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\b        backspace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\c        suppress trailing newline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\f        form feed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\n       new line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\r        carriage return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\t        horizontal tab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\v        vertical tab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605155"/>
            <a:ext cx="15514496" cy="98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97"/>
              </a:lnSpc>
              <a:spcBef>
                <a:spcPct val="0"/>
              </a:spcBef>
            </a:pPr>
            <a:r>
              <a:rPr lang="en-US" sz="6900">
                <a:solidFill>
                  <a:srgbClr val="250542"/>
                </a:solidFill>
                <a:latin typeface="Vesper Libre Regular"/>
              </a:rPr>
              <a:t>Shell Scripting - Command substitution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92615" y="3439792"/>
            <a:ext cx="16766685" cy="3435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 Bold"/>
              </a:rPr>
              <a:t>`command`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set the value of a variable as `commandtobeexecuted` to use commands in the code</a:t>
            </a:r>
          </a:p>
          <a:p>
            <a:pPr algn="just">
              <a:lnSpc>
                <a:spcPts val="4520"/>
              </a:lnSpc>
            </a:pP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DATE=`date`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echo "Date is $DATE"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464694"/>
            <a:ext cx="15514496" cy="1125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701"/>
              </a:lnSpc>
              <a:spcBef>
                <a:spcPct val="0"/>
              </a:spcBef>
            </a:pPr>
            <a:r>
              <a:rPr lang="en-US" sz="7700">
                <a:solidFill>
                  <a:srgbClr val="250542"/>
                </a:solidFill>
                <a:latin typeface="Vesper Libre Regular"/>
              </a:rPr>
              <a:t>Shell Scripting - Output Redirection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92615" y="3439792"/>
            <a:ext cx="17302769" cy="3435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Arimo Bold"/>
              </a:rPr>
              <a:t>echo "string"&gt; file1.txt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Overwrites output to the file instead of writing it on the standard output</a:t>
            </a:r>
          </a:p>
          <a:p>
            <a:pPr algn="just">
              <a:lnSpc>
                <a:spcPts val="4520"/>
              </a:lnSpc>
            </a:pP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 Bold"/>
              </a:rPr>
              <a:t>echo "string"&gt;&gt; file1.txt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Appends output to the file instead of writing it on the standard output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5514496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 - Functions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4078" y="3579855"/>
            <a:ext cx="17302769" cy="4578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break down the functionality of a script into smaller logical subsections, that can be called upon to perfom tasks when needed</a:t>
            </a:r>
          </a:p>
          <a:p>
            <a:pPr algn="just">
              <a:lnSpc>
                <a:spcPts val="4520"/>
              </a:lnSpc>
            </a:pPr>
          </a:p>
          <a:p>
            <a:pPr algn="just">
              <a:lnSpc>
                <a:spcPts val="4520"/>
              </a:lnSpc>
            </a:pPr>
          </a:p>
          <a:p>
            <a:pPr algn="just">
              <a:lnSpc>
                <a:spcPts val="4520"/>
              </a:lnSpc>
            </a:pP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function_name() {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          list of commands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                         }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921" t="14350" r="73773" b="12888"/>
          <a:stretch>
            <a:fillRect/>
          </a:stretch>
        </p:blipFill>
        <p:spPr>
          <a:xfrm flipH="false" flipV="false" rot="0">
            <a:off x="9460756" y="2402835"/>
            <a:ext cx="7798544" cy="749043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1467" t="15021" r="78208" b="12020"/>
          <a:stretch>
            <a:fillRect/>
          </a:stretch>
        </p:blipFill>
        <p:spPr>
          <a:xfrm flipH="false" flipV="false" rot="0">
            <a:off x="1178173" y="2433902"/>
            <a:ext cx="6476599" cy="745937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Shell Scripting - Example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5400"/>
            <a:ext cx="12461932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Learning Objectives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323744"/>
            <a:ext cx="8115300" cy="660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197"/>
              </a:lnSpc>
              <a:spcBef>
                <a:spcPct val="0"/>
              </a:spcBef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Module 2 - Lecture 5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179208"/>
            <a:ext cx="16636286" cy="280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Bourne-Again Shell (bash)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Linux Kernel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User Management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System Administration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327" t="12293" r="78836" b="22820"/>
          <a:stretch>
            <a:fillRect/>
          </a:stretch>
        </p:blipFill>
        <p:spPr>
          <a:xfrm flipH="false" flipV="false" rot="0">
            <a:off x="5487580" y="2069237"/>
            <a:ext cx="7312839" cy="767480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Shell Scripting - Output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Environment Variables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57360" y="2737116"/>
            <a:ext cx="16701940" cy="1317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Variables with values set outside the program, typically through a functionality built into the operating system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536344" y="4062750"/>
            <a:ext cx="10223303" cy="572505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env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57360" y="2408503"/>
            <a:ext cx="16701940" cy="1974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command to print the list of environment variables or run a utility in an altered environment without having to modify existing environment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511769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Sed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93030" y="2166265"/>
            <a:ext cx="16701940" cy="711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stream editor: for filtering and transforming text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Syntax:    sed OPTIONS... [SCRIPT] [INPUTFILE...]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Replace or Substitute String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's/old/new/' file.txt</a:t>
            </a:r>
          </a:p>
          <a:p>
            <a:pPr>
              <a:lnSpc>
                <a:spcPts val="4520"/>
              </a:lnSpc>
            </a:pPr>
          </a:p>
          <a:p>
            <a:pPr marL="820424" indent="-410212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's' is substitution operation</a:t>
            </a:r>
          </a:p>
          <a:p>
            <a:pPr marL="820424" indent="-410212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"/" are delimiters, by default replace only the first occurrence in each line</a:t>
            </a:r>
          </a:p>
          <a:p>
            <a:pPr marL="820424" indent="-410212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use /1, /2 flags for the number of occurrences in each line to replace</a:t>
            </a:r>
          </a:p>
          <a:p>
            <a:pPr marL="820424" indent="-410212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use /g (global) to replace all the occurrences</a:t>
            </a:r>
          </a:p>
          <a:p>
            <a:pPr marL="820424" indent="-410212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use /ng, where n is the number of occurrences onwards, e.g /3g will replace 3rd occurrence onwards in each line.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Sed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57360" y="2107337"/>
            <a:ext cx="16701940" cy="7889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Replacing string on a specific line number (replace on 3rd line)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'3 s/new/old/' file.txt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Replacing string on a range of lines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</a:t>
            </a:r>
            <a:r>
              <a:rPr lang="en-US" sz="4599">
                <a:solidFill>
                  <a:srgbClr val="250542"/>
                </a:solidFill>
                <a:latin typeface="Vesper Libre Regular"/>
              </a:rPr>
              <a:t> $ sed '1,3 s/new/old/' file.txt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'1,$ s/new/old/' file.txt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Duplicate the replaced line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's/new/old/p' file.txt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Print only replaced lines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-n 's/new/old/p' file.txt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Sed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57360" y="2435950"/>
            <a:ext cx="16701940" cy="723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Delete lines from file (replace the line number with n)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'nd' file.txt           //line number n will be deleted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'$d' file.txt           //last line number will be deleted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'x,yd' file.txt        //lines x to y will be deleted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'n,$d' file.txt        //lines n to last will be deleted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Delete Matching pattern line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</a:t>
            </a:r>
            <a:r>
              <a:rPr lang="en-US" sz="4599">
                <a:solidFill>
                  <a:srgbClr val="250542"/>
                </a:solidFill>
                <a:latin typeface="Vesper Libre Regular"/>
              </a:rPr>
              <a:t> $ sed '/pattern/d' file.txt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Insert blank line after each line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G file.txt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Sed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57360" y="2532253"/>
            <a:ext cx="16701940" cy="5260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Delete Blank lines and insert one after each line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</a:t>
            </a:r>
            <a:r>
              <a:rPr lang="en-US" sz="4599">
                <a:solidFill>
                  <a:srgbClr val="250542"/>
                </a:solidFill>
                <a:latin typeface="Vesper Libre Regular"/>
              </a:rPr>
              <a:t> $ sed '/^$/d;G' file.txt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Numbering Lines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sed = file.txt | sed 'N;s/\n/\t/'</a:t>
            </a:r>
          </a:p>
          <a:p>
            <a:pPr>
              <a:lnSpc>
                <a:spcPts val="5197"/>
              </a:lnSpc>
            </a:pPr>
          </a:p>
          <a:p>
            <a:pPr>
              <a:lnSpc>
                <a:spcPts val="5197"/>
              </a:lnSpc>
            </a:pPr>
          </a:p>
          <a:p>
            <a:pPr>
              <a:lnSpc>
                <a:spcPts val="5197"/>
              </a:lnSpc>
            </a:pP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Awk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13965" y="2702079"/>
            <a:ext cx="17460070" cy="6575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Aho, Weinberger, Kerninghan (Authors)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Scan each input file for lines that match any of a set of patterns specified</a:t>
            </a:r>
          </a:p>
          <a:p>
            <a:pPr marL="2979418" indent="-744855" lvl="3">
              <a:lnSpc>
                <a:spcPts val="5197"/>
              </a:lnSpc>
              <a:buFont typeface="Arial"/>
              <a:buChar char="￭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Syntax: awk '/regex pattern/{action}' your_file_name.txt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Awk Operations: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Scan a file line by line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Split input line into fields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compare input line/fields to pattern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Perform actions on matched lines</a:t>
            </a:r>
          </a:p>
        </p:txBody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Awk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13965" y="3359304"/>
            <a:ext cx="17460070" cy="5260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Useful for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Transform data files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Produce formatted reports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Programming Constructs</a:t>
            </a:r>
            <a:r>
              <a:rPr lang="en-US" sz="4599">
                <a:solidFill>
                  <a:srgbClr val="250542"/>
                </a:solidFill>
                <a:latin typeface="Vesper Libre Regular"/>
              </a:rPr>
              <a:t>: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Format output lines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Arithmetic and string operations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Conditionals and loops</a:t>
            </a:r>
          </a:p>
        </p:txBody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Awk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13965" y="3687916"/>
            <a:ext cx="17460070" cy="4603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Aho, Weinberger, Kerninghan (Authors)</a:t>
            </a:r>
          </a:p>
          <a:p>
            <a:pPr marL="1986279" indent="-662093" lvl="2">
              <a:lnSpc>
                <a:spcPts val="5197"/>
              </a:lnSpc>
              <a:buFont typeface="Arial"/>
              <a:buChar char="⚬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Scan each input file for lines that match any of a set of patterns specified</a:t>
            </a:r>
          </a:p>
          <a:p>
            <a:pPr marL="2979418" indent="-744855" lvl="3">
              <a:lnSpc>
                <a:spcPts val="5197"/>
              </a:lnSpc>
              <a:buFont typeface="Arial"/>
              <a:buChar char="￭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Syntax: awk '/regex pattern/{action}' your_file_name.txt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The default behavior of awk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awk '{print}' file.txt      //prints every line from specified file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669456" y="5287900"/>
            <a:ext cx="10949087" cy="361235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303261" y="966466"/>
            <a:ext cx="12471853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What is shell (sh)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61577" y="3000926"/>
            <a:ext cx="15956039" cy="114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Command language interpreter that executes commands read from a command line string, the standard input, or a specified file</a:t>
            </a:r>
            <a:r>
              <a:rPr lang="en-US" sz="4000">
                <a:solidFill>
                  <a:srgbClr val="250542"/>
                </a:solidFill>
                <a:latin typeface="Arimo"/>
              </a:rPr>
              <a:t>. </a:t>
            </a:r>
          </a:p>
        </p:txBody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Awk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13965" y="2648331"/>
            <a:ext cx="17460070" cy="5028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Print line matching the pattern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awk '/manager/ {print}' file.txt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Split line into fields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awk '{print $1,$4}' file.txt</a:t>
            </a:r>
          </a:p>
          <a:p>
            <a:pPr>
              <a:lnSpc>
                <a:spcPts val="5197"/>
              </a:lnSpc>
            </a:pPr>
          </a:p>
          <a:p>
            <a:pPr>
              <a:lnSpc>
                <a:spcPts val="4294"/>
              </a:lnSpc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by default the values are divided on whitespaces. $n will print the n number word in the lines. $0 will be used to print entire line</a:t>
            </a: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Awk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13965" y="2340118"/>
            <a:ext cx="17460070" cy="7543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Print Line number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awk '{print NR,$0}' file.txt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Print specific line number (3 to 6)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 $ awk 'NR==3, NR==6 {print NR,$0}' file.txt</a:t>
            </a:r>
          </a:p>
          <a:p>
            <a:pPr>
              <a:lnSpc>
                <a:spcPts val="5197"/>
              </a:lnSpc>
            </a:pP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List all users in Linux</a:t>
            </a:r>
          </a:p>
          <a:p>
            <a:pPr>
              <a:lnSpc>
                <a:spcPts val="5197"/>
              </a:lnSpc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         </a:t>
            </a:r>
            <a:r>
              <a:rPr lang="en-US" sz="4599">
                <a:solidFill>
                  <a:srgbClr val="250542"/>
                </a:solidFill>
                <a:latin typeface="Vesper Libre Regular"/>
              </a:rPr>
              <a:t> $ awk -F ':' '{ print $1}' /etc/passwd</a:t>
            </a:r>
          </a:p>
          <a:p>
            <a:pPr>
              <a:lnSpc>
                <a:spcPts val="5197"/>
              </a:lnSpc>
            </a:pPr>
          </a:p>
          <a:p>
            <a:pPr>
              <a:lnSpc>
                <a:spcPts val="4294"/>
              </a:lnSpc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-F: field separator</a:t>
            </a:r>
          </a:p>
          <a:p>
            <a:pPr>
              <a:lnSpc>
                <a:spcPts val="4294"/>
              </a:lnSpc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/etc/passwd: file containing information about users</a:t>
            </a:r>
          </a:p>
          <a:p>
            <a:pPr>
              <a:lnSpc>
                <a:spcPts val="4294"/>
              </a:lnSpc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$1: first value separated with the field separator ':'</a:t>
            </a: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89143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Awk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13965" y="2634074"/>
            <a:ext cx="17460070" cy="5840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61" indent="-367031" lvl="1">
              <a:lnSpc>
                <a:spcPts val="3842"/>
              </a:lnSpc>
              <a:buFont typeface="Arial"/>
              <a:buChar char="•"/>
            </a:pPr>
            <a:r>
              <a:rPr lang="en-US" sz="3400">
                <a:solidFill>
                  <a:srgbClr val="250542"/>
                </a:solidFill>
                <a:latin typeface="Vesper Libre Regular Bold"/>
              </a:rPr>
              <a:t>NR</a:t>
            </a:r>
            <a:r>
              <a:rPr lang="en-US" sz="3400">
                <a:solidFill>
                  <a:srgbClr val="250542"/>
                </a:solidFill>
                <a:latin typeface="Vesper Libre Regular"/>
              </a:rPr>
              <a:t>: Number of input records</a:t>
            </a:r>
          </a:p>
          <a:p>
            <a:pPr>
              <a:lnSpc>
                <a:spcPts val="3842"/>
              </a:lnSpc>
            </a:pPr>
          </a:p>
          <a:p>
            <a:pPr marL="734061" indent="-367031" lvl="1">
              <a:lnSpc>
                <a:spcPts val="3842"/>
              </a:lnSpc>
              <a:buFont typeface="Arial"/>
              <a:buChar char="•"/>
            </a:pPr>
            <a:r>
              <a:rPr lang="en-US" sz="3400">
                <a:solidFill>
                  <a:srgbClr val="250542"/>
                </a:solidFill>
                <a:latin typeface="Arimo Bold"/>
              </a:rPr>
              <a:t>NF</a:t>
            </a:r>
            <a:r>
              <a:rPr lang="en-US" sz="3400">
                <a:solidFill>
                  <a:srgbClr val="250542"/>
                </a:solidFill>
                <a:latin typeface="Arimo"/>
              </a:rPr>
              <a:t>: Number of fields in the current record</a:t>
            </a:r>
          </a:p>
          <a:p>
            <a:pPr>
              <a:lnSpc>
                <a:spcPts val="3842"/>
              </a:lnSpc>
            </a:pPr>
          </a:p>
          <a:p>
            <a:pPr marL="734061" indent="-367031" lvl="1">
              <a:lnSpc>
                <a:spcPts val="3842"/>
              </a:lnSpc>
              <a:buFont typeface="Arial"/>
              <a:buChar char="•"/>
            </a:pPr>
            <a:r>
              <a:rPr lang="en-US" sz="3400">
                <a:solidFill>
                  <a:srgbClr val="250542"/>
                </a:solidFill>
                <a:latin typeface="Arimo Bold"/>
              </a:rPr>
              <a:t>FS</a:t>
            </a:r>
            <a:r>
              <a:rPr lang="en-US" sz="3400">
                <a:solidFill>
                  <a:srgbClr val="250542"/>
                </a:solidFill>
                <a:latin typeface="Arimo"/>
              </a:rPr>
              <a:t>: Field Separator (default: White Space)</a:t>
            </a:r>
          </a:p>
          <a:p>
            <a:pPr>
              <a:lnSpc>
                <a:spcPts val="3842"/>
              </a:lnSpc>
            </a:pPr>
          </a:p>
          <a:p>
            <a:pPr marL="734061" indent="-367031" lvl="1">
              <a:lnSpc>
                <a:spcPts val="3842"/>
              </a:lnSpc>
              <a:buFont typeface="Arial"/>
              <a:buChar char="•"/>
            </a:pPr>
            <a:r>
              <a:rPr lang="en-US" sz="3400">
                <a:solidFill>
                  <a:srgbClr val="250542"/>
                </a:solidFill>
                <a:latin typeface="Arimo Bold"/>
              </a:rPr>
              <a:t>RS</a:t>
            </a:r>
            <a:r>
              <a:rPr lang="en-US" sz="3400">
                <a:solidFill>
                  <a:srgbClr val="250542"/>
                </a:solidFill>
                <a:latin typeface="Arimo"/>
              </a:rPr>
              <a:t>: Record Separator (default: Input Line)</a:t>
            </a:r>
          </a:p>
          <a:p>
            <a:pPr>
              <a:lnSpc>
                <a:spcPts val="3842"/>
              </a:lnSpc>
            </a:pPr>
          </a:p>
          <a:p>
            <a:pPr marL="734061" indent="-367031" lvl="1">
              <a:lnSpc>
                <a:spcPts val="3842"/>
              </a:lnSpc>
              <a:buFont typeface="Arial"/>
              <a:buChar char="•"/>
            </a:pPr>
            <a:r>
              <a:rPr lang="en-US" sz="3400">
                <a:solidFill>
                  <a:srgbClr val="250542"/>
                </a:solidFill>
                <a:latin typeface="Arimo Bold"/>
              </a:rPr>
              <a:t>OFS</a:t>
            </a:r>
            <a:r>
              <a:rPr lang="en-US" sz="3400">
                <a:solidFill>
                  <a:srgbClr val="250542"/>
                </a:solidFill>
                <a:latin typeface="Arimo"/>
              </a:rPr>
              <a:t>: Output Field Separator (default: blank space)</a:t>
            </a:r>
          </a:p>
          <a:p>
            <a:pPr>
              <a:lnSpc>
                <a:spcPts val="3842"/>
              </a:lnSpc>
            </a:pPr>
          </a:p>
          <a:p>
            <a:pPr marL="734061" indent="-367031" lvl="1">
              <a:lnSpc>
                <a:spcPts val="3842"/>
              </a:lnSpc>
              <a:buFont typeface="Arial"/>
              <a:buChar char="•"/>
            </a:pPr>
            <a:r>
              <a:rPr lang="en-US" sz="3400">
                <a:solidFill>
                  <a:srgbClr val="250542"/>
                </a:solidFill>
                <a:latin typeface="Arimo Bold"/>
              </a:rPr>
              <a:t>ORS</a:t>
            </a:r>
            <a:r>
              <a:rPr lang="en-US" sz="3400">
                <a:solidFill>
                  <a:srgbClr val="250542"/>
                </a:solidFill>
                <a:latin typeface="Arimo"/>
              </a:rPr>
              <a:t>: Output Record Separator (default: newline character)</a:t>
            </a:r>
          </a:p>
          <a:p>
            <a:pPr>
              <a:lnSpc>
                <a:spcPts val="3842"/>
              </a:lnSpc>
            </a:pP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394861" y="3911753"/>
            <a:ext cx="7481061" cy="435122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1034670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168428"/>
            <a:ext cx="6936581" cy="4848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06911" indent="-453456" lvl="1">
              <a:lnSpc>
                <a:spcPts val="4746"/>
              </a:lnSpc>
              <a:buFont typeface="Arial"/>
              <a:buChar char="•"/>
            </a:pPr>
            <a:r>
              <a:rPr lang="en-US" sz="4200">
                <a:solidFill>
                  <a:srgbClr val="250542"/>
                </a:solidFill>
                <a:latin typeface="Vesper Libre Regular"/>
              </a:rPr>
              <a:t>Creating User Accounts</a:t>
            </a:r>
          </a:p>
          <a:p>
            <a:pPr algn="just" marL="906911" indent="-453456" lvl="1">
              <a:lnSpc>
                <a:spcPts val="4746"/>
              </a:lnSpc>
              <a:buFont typeface="Arial"/>
              <a:buChar char="•"/>
            </a:pPr>
            <a:r>
              <a:rPr lang="en-US" sz="4200">
                <a:solidFill>
                  <a:srgbClr val="250542"/>
                </a:solidFill>
                <a:latin typeface="Vesper Libre Regular"/>
              </a:rPr>
              <a:t>Deleting User Accounts</a:t>
            </a:r>
          </a:p>
          <a:p>
            <a:pPr algn="just" marL="906911" indent="-453456" lvl="1">
              <a:lnSpc>
                <a:spcPts val="4746"/>
              </a:lnSpc>
              <a:buFont typeface="Arial"/>
              <a:buChar char="•"/>
            </a:pPr>
            <a:r>
              <a:rPr lang="en-US" sz="4200">
                <a:solidFill>
                  <a:srgbClr val="250542"/>
                </a:solidFill>
                <a:latin typeface="Vesper Libre Regular"/>
              </a:rPr>
              <a:t>Enabling User Accounts</a:t>
            </a:r>
          </a:p>
          <a:p>
            <a:pPr algn="just" marL="906911" indent="-453456" lvl="1">
              <a:lnSpc>
                <a:spcPts val="4746"/>
              </a:lnSpc>
              <a:buFont typeface="Arial"/>
              <a:buChar char="•"/>
            </a:pPr>
            <a:r>
              <a:rPr lang="en-US" sz="4200">
                <a:solidFill>
                  <a:srgbClr val="250542"/>
                </a:solidFill>
                <a:latin typeface="Vesper Libre Regular"/>
              </a:rPr>
              <a:t>Disabling User Accounts</a:t>
            </a:r>
          </a:p>
          <a:p>
            <a:pPr algn="just" marL="906911" indent="-453456" lvl="1">
              <a:lnSpc>
                <a:spcPts val="4746"/>
              </a:lnSpc>
              <a:buFont typeface="Arial"/>
              <a:buChar char="•"/>
            </a:pPr>
            <a:r>
              <a:rPr lang="en-US" sz="4200">
                <a:solidFill>
                  <a:srgbClr val="250542"/>
                </a:solidFill>
                <a:latin typeface="Vesper Libre Regular"/>
              </a:rPr>
              <a:t>Assigning Groups to Users</a:t>
            </a:r>
          </a:p>
          <a:p>
            <a:pPr algn="just" marL="906911" indent="-453456" lvl="1">
              <a:lnSpc>
                <a:spcPts val="4746"/>
              </a:lnSpc>
              <a:buFont typeface="Arial"/>
              <a:buChar char="•"/>
            </a:pPr>
            <a:r>
              <a:rPr lang="en-US" sz="4200">
                <a:solidFill>
                  <a:srgbClr val="250542"/>
                </a:solidFill>
                <a:latin typeface="Vesper Libre Regular"/>
              </a:rPr>
              <a:t>Assigning Shells to Users</a:t>
            </a:r>
          </a:p>
          <a:p>
            <a:pPr algn="just" marL="906911" indent="-453456" lvl="1">
              <a:lnSpc>
                <a:spcPts val="4746"/>
              </a:lnSpc>
              <a:buFont typeface="Arial"/>
              <a:buChar char="•"/>
            </a:pPr>
            <a:r>
              <a:rPr lang="en-US" sz="4200">
                <a:solidFill>
                  <a:srgbClr val="250542"/>
                </a:solidFill>
                <a:latin typeface="Vesper Libre Regular"/>
              </a:rPr>
              <a:t>Managing Passwords</a:t>
            </a:r>
            <a:r>
              <a:rPr lang="en-US" sz="4200">
                <a:solidFill>
                  <a:srgbClr val="250542"/>
                </a:solidFill>
                <a:latin typeface="Vesper Libre Regular"/>
              </a:rPr>
              <a:t> </a:t>
            </a:r>
          </a:p>
          <a:p>
            <a:pPr algn="just" marL="950090" indent="-475045" lvl="1">
              <a:lnSpc>
                <a:spcPts val="4972"/>
              </a:lnSpc>
              <a:buFont typeface="Arial"/>
              <a:buChar char="•"/>
            </a:pPr>
            <a:r>
              <a:rPr lang="en-US" sz="4400">
                <a:solidFill>
                  <a:srgbClr val="250542"/>
                </a:solidFill>
                <a:latin typeface="Vesper Libre Regular"/>
              </a:rPr>
              <a:t>managing passwords</a:t>
            </a: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2136" y="2463039"/>
            <a:ext cx="17410817" cy="7518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Add New User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adduser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Add user to the system according to CLI options and configuration information in /etc/adduser.conf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friendlier than useradd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set home_dir, group, uid, gid, shell for new user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useradd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Low level utility for adding users</a:t>
            </a:r>
          </a:p>
          <a:p>
            <a:pPr>
              <a:lnSpc>
                <a:spcPts val="2260"/>
              </a:lnSpc>
            </a:pPr>
            <a:r>
              <a:rPr lang="en-US" sz="2000">
                <a:solidFill>
                  <a:srgbClr val="250542"/>
                </a:solidFill>
                <a:latin typeface="Vesper Libre Regular"/>
              </a:rPr>
              <a:t>                                            </a:t>
            </a:r>
            <a:r>
              <a:rPr lang="en-US" sz="2000">
                <a:solidFill>
                  <a:srgbClr val="250542"/>
                </a:solidFill>
                <a:latin typeface="Vesper Libre Regular"/>
              </a:rPr>
              <a:t>low level means closest to raw data, to the kernel interface etc.</a:t>
            </a: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Syntax: </a:t>
            </a:r>
            <a:r>
              <a:rPr lang="en-US" sz="4600">
                <a:solidFill>
                  <a:srgbClr val="250542"/>
                </a:solidFill>
                <a:latin typeface="Vesper Libre Regular"/>
              </a:rPr>
              <a:t>$ sudo adduser [options] user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     $ sudo useradd [options] user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34670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5203" y="2701566"/>
            <a:ext cx="17410817" cy="6575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Add New Group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addgroup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Add group to the system according to CLI options and configuration information in /etc/adduser.conf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friendlier than groupadd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groupadd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Low level utility for adding groups</a:t>
            </a: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Syntax: </a:t>
            </a:r>
            <a:r>
              <a:rPr lang="en-US" sz="4600">
                <a:solidFill>
                  <a:srgbClr val="250542"/>
                </a:solidFill>
                <a:latin typeface="Vesper Libre Regular"/>
              </a:rPr>
              <a:t>$ sudo addgroup [options] [--gid ID] group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     $ sudo groupadd [options] group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34670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5203" y="2701566"/>
            <a:ext cx="17410817" cy="5917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Delete User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deluser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removes user from the system according to CLI options and configuration information in /etc/deluser.conf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userdel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Low level utility for deleting users</a:t>
            </a: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Syntax: </a:t>
            </a:r>
            <a:r>
              <a:rPr lang="en-US" sz="4600">
                <a:solidFill>
                  <a:srgbClr val="250542"/>
                </a:solidFill>
                <a:latin typeface="Vesper Libre Regular"/>
              </a:rPr>
              <a:t>$ sudo deluser [options] user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     $ sudo userdel [options] user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34670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5203" y="2701566"/>
            <a:ext cx="17410817" cy="5917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Delete Group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delgroup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removes group from the system according to CLI options and configuration information in /etc/deluser.conf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groupdel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Low level utility for deleting groups</a:t>
            </a: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Syntax: </a:t>
            </a:r>
            <a:r>
              <a:rPr lang="en-US" sz="4600">
                <a:solidFill>
                  <a:srgbClr val="250542"/>
                </a:solidFill>
                <a:latin typeface="Vesper Libre Regular"/>
              </a:rPr>
              <a:t>$ sudo delgroup [options] [--only-if-empty] group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     $ sudo groupdel [options] group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34670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5203" y="2701566"/>
            <a:ext cx="17410817" cy="5260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Modify User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usermod</a:t>
            </a:r>
          </a:p>
          <a:p>
            <a:pPr marL="2979807" indent="-744952" lvl="3">
              <a:lnSpc>
                <a:spcPts val="5198"/>
              </a:lnSpc>
              <a:buFont typeface="Arial"/>
              <a:buChar char="￭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modify a user account such as username, password, home directory, default shell etc</a:t>
            </a: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Syntax: </a:t>
            </a:r>
            <a:r>
              <a:rPr lang="en-US" sz="4600">
                <a:solidFill>
                  <a:srgbClr val="250542"/>
                </a:solidFill>
                <a:latin typeface="Vesper Libre Regular"/>
              </a:rPr>
              <a:t>$ sudo usermod [options] user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34670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5203" y="2701566"/>
            <a:ext cx="17410817" cy="5260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Add user to a group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</a:t>
            </a:r>
            <a:r>
              <a:rPr lang="en-US" sz="4600">
                <a:solidFill>
                  <a:srgbClr val="250542"/>
                </a:solidFill>
                <a:latin typeface="Vesper Libre Regular"/>
              </a:rPr>
              <a:t> </a:t>
            </a:r>
            <a:r>
              <a:rPr lang="en-US" sz="4600">
                <a:solidFill>
                  <a:srgbClr val="250542"/>
                </a:solidFill>
                <a:latin typeface="Vesper Libre Regular"/>
              </a:rPr>
              <a:t>$ sudo usermod -a -G groupname username</a:t>
            </a:r>
          </a:p>
          <a:p>
            <a:pPr>
              <a:lnSpc>
                <a:spcPts val="5198"/>
              </a:lnSpc>
            </a:pPr>
          </a:p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Change user's primary group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 $ sudo usermod -g groupname username</a:t>
            </a:r>
          </a:p>
          <a:p>
            <a:pPr>
              <a:lnSpc>
                <a:spcPts val="5198"/>
              </a:lnSpc>
            </a:pPr>
          </a:p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Remove user from a group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 $ sudo gpasswd -d username groupname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34670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4918274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What is Bourne Shell (bsh)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82052" y="3140369"/>
            <a:ext cx="16230600" cy="2292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Default interpreter for Version 7 Unix</a:t>
            </a:r>
          </a:p>
          <a:p>
            <a:pPr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Unix like systems have /bin/sh</a:t>
            </a:r>
          </a:p>
          <a:p>
            <a:pPr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I</a:t>
            </a:r>
            <a:r>
              <a:rPr lang="en-US" sz="4000">
                <a:solidFill>
                  <a:srgbClr val="250542"/>
                </a:solidFill>
                <a:latin typeface="Vesper Libre Regular"/>
              </a:rPr>
              <a:t>nvokes the Bourne shell an interactive command interpreter and command-programming language</a:t>
            </a:r>
          </a:p>
        </p:txBody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5203" y="2701566"/>
            <a:ext cx="17410817" cy="6946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chsh - change login shell for a user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</a:t>
            </a:r>
            <a:r>
              <a:rPr lang="en-US" sz="4600">
                <a:solidFill>
                  <a:srgbClr val="250542"/>
                </a:solidFill>
                <a:latin typeface="Vesper Libre Regular"/>
              </a:rPr>
              <a:t> </a:t>
            </a:r>
            <a:r>
              <a:rPr lang="en-US" sz="4600">
                <a:solidFill>
                  <a:srgbClr val="250542"/>
                </a:solidFill>
                <a:latin typeface="Vesper Libre Regular"/>
              </a:rPr>
              <a:t>$ sudo chsh [options] [LOGIN}</a:t>
            </a: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Available shells can be seen in /etc/shells file</a:t>
            </a:r>
          </a:p>
          <a:p>
            <a:pPr>
              <a:lnSpc>
                <a:spcPts val="5198"/>
              </a:lnSpc>
            </a:pPr>
          </a:p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Change user's primary group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 $ sudo usermod -g groupname username</a:t>
            </a:r>
          </a:p>
          <a:p>
            <a:pPr>
              <a:lnSpc>
                <a:spcPts val="4068"/>
              </a:lnSpc>
            </a:pPr>
            <a:r>
              <a:rPr lang="en-US" sz="3600">
                <a:solidFill>
                  <a:srgbClr val="250542"/>
                </a:solidFill>
                <a:latin typeface="Vesper Libre Regular"/>
              </a:rPr>
              <a:t>see the groups in which the user belong using groups command</a:t>
            </a:r>
          </a:p>
          <a:p>
            <a:pPr>
              <a:lnSpc>
                <a:spcPts val="4068"/>
              </a:lnSpc>
            </a:pPr>
          </a:p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Remove user from a group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 $ sudo gpasswd -d username groupname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34670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5203" y="2701566"/>
            <a:ext cx="17410817" cy="5917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passwd command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Force Users to change passwords next time they login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Lock a user's password (prevent it from being used)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Set minimum number of days before changing password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Specify user when to change password</a:t>
            </a:r>
          </a:p>
          <a:p>
            <a:pPr marL="1986538" indent="-662179" lvl="2">
              <a:lnSpc>
                <a:spcPts val="5198"/>
              </a:lnSpc>
              <a:buFont typeface="Arial"/>
              <a:buChar char="⚬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Set max number of days to use password without changing</a:t>
            </a: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Syntax: $ passwd [options] [LOGIN]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34670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8592" y="1785747"/>
            <a:ext cx="17410817" cy="8149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0553" indent="-410277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Disable User</a:t>
            </a:r>
          </a:p>
          <a:p>
            <a:pPr>
              <a:lnSpc>
                <a:spcPts val="4294"/>
              </a:lnSpc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           </a:t>
            </a:r>
            <a:r>
              <a:rPr lang="en-US" sz="3800">
                <a:solidFill>
                  <a:srgbClr val="250542"/>
                </a:solidFill>
                <a:latin typeface="Vesper Libre Regular"/>
              </a:rPr>
              <a:t>$ sudo passwd -l user                  //lock</a:t>
            </a:r>
          </a:p>
          <a:p>
            <a:pPr>
              <a:lnSpc>
                <a:spcPts val="4294"/>
              </a:lnSpc>
            </a:pPr>
          </a:p>
          <a:p>
            <a:pPr marL="820553" indent="-410277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Enable User</a:t>
            </a:r>
          </a:p>
          <a:p>
            <a:pPr>
              <a:lnSpc>
                <a:spcPts val="4294"/>
              </a:lnSpc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           $ sudo passwd -u user                 //unlock</a:t>
            </a:r>
          </a:p>
          <a:p>
            <a:pPr>
              <a:lnSpc>
                <a:spcPts val="4294"/>
              </a:lnSpc>
            </a:pPr>
          </a:p>
          <a:p>
            <a:pPr marL="820553" indent="-410277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Force to change password on next login</a:t>
            </a:r>
          </a:p>
          <a:p>
            <a:pPr>
              <a:lnSpc>
                <a:spcPts val="4294"/>
              </a:lnSpc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           $ sudo passwd -e user                  //expire</a:t>
            </a:r>
          </a:p>
          <a:p>
            <a:pPr>
              <a:lnSpc>
                <a:spcPts val="4294"/>
              </a:lnSpc>
            </a:pPr>
          </a:p>
          <a:p>
            <a:pPr marL="820553" indent="-410277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Max number of days a password remain valid</a:t>
            </a:r>
          </a:p>
          <a:p>
            <a:pPr>
              <a:lnSpc>
                <a:spcPts val="4294"/>
              </a:lnSpc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           $ sudo passwd -x max_days user</a:t>
            </a:r>
          </a:p>
          <a:p>
            <a:pPr>
              <a:lnSpc>
                <a:spcPts val="4294"/>
              </a:lnSpc>
            </a:pPr>
          </a:p>
          <a:p>
            <a:pPr marL="820553" indent="-410277" lvl="1">
              <a:lnSpc>
                <a:spcPts val="4294"/>
              </a:lnSpc>
              <a:buFont typeface="Arial"/>
              <a:buChar char="•"/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number of days to show a warning to change password</a:t>
            </a:r>
          </a:p>
          <a:p>
            <a:pPr>
              <a:lnSpc>
                <a:spcPts val="4294"/>
              </a:lnSpc>
            </a:pPr>
            <a:r>
              <a:rPr lang="en-US" sz="3800">
                <a:solidFill>
                  <a:srgbClr val="250542"/>
                </a:solidFill>
                <a:latin typeface="Vesper Libre Regular"/>
              </a:rPr>
              <a:t>           $ sudo passwd -w warn_days user</a:t>
            </a:r>
          </a:p>
          <a:p>
            <a:pPr>
              <a:lnSpc>
                <a:spcPts val="4294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318475" y="366903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User management</a:t>
            </a:r>
          </a:p>
        </p:txBody>
      </p:sp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8592" y="2374823"/>
            <a:ext cx="17410817" cy="3288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su username</a:t>
            </a:r>
          </a:p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su [options] [-] [user [arguments...]]</a:t>
            </a:r>
          </a:p>
          <a:p>
            <a:pPr>
              <a:lnSpc>
                <a:spcPts val="5198"/>
              </a:lnSpc>
            </a:pPr>
          </a:p>
          <a:p>
            <a:pPr marL="993269" indent="-496635" lvl="1">
              <a:lnSpc>
                <a:spcPts val="5198"/>
              </a:lnSpc>
              <a:buFont typeface="Arial"/>
              <a:buChar char="•"/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Can be used as a substitute user to run commands or switch user.</a:t>
            </a:r>
          </a:p>
          <a:p>
            <a:pPr>
              <a:lnSpc>
                <a:spcPts val="5198"/>
              </a:lnSpc>
            </a:pPr>
            <a:r>
              <a:rPr lang="en-US" sz="4600">
                <a:solidFill>
                  <a:srgbClr val="250542"/>
                </a:solidFill>
                <a:latin typeface="Vesper Libre Regular"/>
              </a:rPr>
              <a:t>        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598723"/>
            <a:ext cx="16230600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Switch User</a:t>
            </a:r>
          </a:p>
        </p:txBody>
      </p:sp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5400"/>
            <a:ext cx="12461932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Learning Objectives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323744"/>
            <a:ext cx="8115300" cy="660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197"/>
              </a:lnSpc>
              <a:spcBef>
                <a:spcPct val="0"/>
              </a:spcBef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Module 2 - Lecture 5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179208"/>
            <a:ext cx="16636286" cy="280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Bourne-Again Shell (bash)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Linux Kernel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User Management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System Administration</a:t>
            </a:r>
          </a:p>
        </p:txBody>
      </p:sp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5400"/>
            <a:ext cx="12461932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Next Lecture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174709"/>
            <a:ext cx="8115300" cy="660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197"/>
              </a:lnSpc>
              <a:spcBef>
                <a:spcPct val="0"/>
              </a:spcBef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Module 2 - Lecture 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23014" y="4051300"/>
            <a:ext cx="16636286" cy="209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Linux Permissions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Disk Partition / Logical Volume Management</a:t>
            </a:r>
          </a:p>
          <a:p>
            <a:pPr algn="just" marL="863603" indent="-431801" lvl="1">
              <a:lnSpc>
                <a:spcPts val="5600"/>
              </a:lnSpc>
              <a:buFont typeface="Arial"/>
              <a:buChar char="•"/>
            </a:pPr>
            <a:r>
              <a:rPr lang="en-US" spc="-40" sz="4000">
                <a:solidFill>
                  <a:srgbClr val="250542"/>
                </a:solidFill>
                <a:latin typeface="Times Neue Roman"/>
              </a:rPr>
              <a:t>Run levels / init / systemd</a:t>
            </a:r>
          </a:p>
        </p:txBody>
      </p:sp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05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131835" y="504814"/>
            <a:ext cx="13790991" cy="9102054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898073" y="4287945"/>
            <a:ext cx="8404922" cy="1472586"/>
            <a:chOff x="0" y="0"/>
            <a:chExt cx="1302142" cy="228142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302142" cy="228142"/>
            </a:xfrm>
            <a:custGeom>
              <a:avLst/>
              <a:gdLst/>
              <a:ahLst/>
              <a:cxnLst/>
              <a:rect r="r" b="b" t="t" l="l"/>
              <a:pathLst>
                <a:path h="228142" w="1302142">
                  <a:moveTo>
                    <a:pt x="0" y="0"/>
                  </a:moveTo>
                  <a:lnTo>
                    <a:pt x="1302142" y="0"/>
                  </a:lnTo>
                  <a:lnTo>
                    <a:pt x="1302142" y="228142"/>
                  </a:lnTo>
                  <a:lnTo>
                    <a:pt x="0" y="228142"/>
                  </a:lnTo>
                  <a:close/>
                </a:path>
              </a:pathLst>
            </a:custGeom>
            <a:solidFill>
              <a:srgbClr val="25054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38100"/>
              <a:ext cx="8128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197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4583619"/>
            <a:ext cx="16230600" cy="1176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53"/>
              </a:lnSpc>
              <a:spcBef>
                <a:spcPct val="0"/>
              </a:spcBef>
            </a:pPr>
            <a:r>
              <a:rPr lang="en-US" sz="8100">
                <a:solidFill>
                  <a:srgbClr val="FFFFFF"/>
                </a:solidFill>
                <a:latin typeface="Vesper Libre Regular Bold"/>
              </a:rPr>
              <a:t>Ask Questions!!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887194" y="5681662"/>
            <a:ext cx="6763940" cy="346813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238215" y="1200157"/>
            <a:ext cx="12471853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What is Bash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57360" y="3169031"/>
            <a:ext cx="16701940" cy="1974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Bourne Again Shell (bash)</a:t>
            </a:r>
          </a:p>
          <a:p>
            <a:pPr marL="993139" indent="-496570" lvl="1">
              <a:lnSpc>
                <a:spcPts val="5197"/>
              </a:lnSpc>
              <a:buFont typeface="Arial"/>
              <a:buChar char="•"/>
            </a:pPr>
            <a:r>
              <a:rPr lang="en-US" sz="4599">
                <a:solidFill>
                  <a:srgbClr val="250542"/>
                </a:solidFill>
                <a:latin typeface="Vesper Libre Regular"/>
              </a:rPr>
              <a:t>Free and enhanced version of the Bourne shell (bsh) distributed with Linux and GNU operating systems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713512" y="4285805"/>
            <a:ext cx="10860977" cy="497249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238215" y="1200157"/>
            <a:ext cx="12471853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Bash Version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38215" y="2736857"/>
            <a:ext cx="16021085" cy="114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Default shell on Ubuntu is Bash (Bourne Again SHell)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 bash --version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8215" y="1200157"/>
            <a:ext cx="12471853" cy="139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847"/>
              </a:lnSpc>
              <a:spcBef>
                <a:spcPct val="0"/>
              </a:spcBef>
            </a:pPr>
            <a:r>
              <a:rPr lang="en-US" sz="9600">
                <a:solidFill>
                  <a:srgbClr val="250542"/>
                </a:solidFill>
                <a:latin typeface="Vesper Libre Regular"/>
              </a:rPr>
              <a:t>Shell Scripting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09947" y="3439792"/>
            <a:ext cx="16021085" cy="3435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The shell script is a computer program designed to run by a shell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All the scripts have a .sh extension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To start a shell script file, use the hashbang (#!) construct</a:t>
            </a:r>
          </a:p>
          <a:p>
            <a:pPr algn="just" marL="1727464" indent="-575821" lvl="2">
              <a:lnSpc>
                <a:spcPts val="4520"/>
              </a:lnSpc>
              <a:buFont typeface="Arial"/>
              <a:buChar char="⚬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#!/bin/sh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Hashbang or shebang alerts the system that it is a shell script</a:t>
            </a:r>
          </a:p>
          <a:p>
            <a:pPr algn="just" marL="863732" indent="-431866" lvl="1">
              <a:lnSpc>
                <a:spcPts val="4520"/>
              </a:lnSpc>
              <a:buFont typeface="Arial"/>
              <a:buChar char="•"/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Put the comment in your script using the # sign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8173" y="1472666"/>
            <a:ext cx="15253698" cy="117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66"/>
              </a:lnSpc>
              <a:spcBef>
                <a:spcPct val="0"/>
              </a:spcBef>
            </a:pPr>
            <a:r>
              <a:rPr lang="en-US" sz="8200">
                <a:solidFill>
                  <a:srgbClr val="250542"/>
                </a:solidFill>
                <a:latin typeface="Vesper Libre Regular"/>
              </a:rPr>
              <a:t>Shell Scripting - Simple Example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767353" y="3542827"/>
            <a:ext cx="14282433" cy="4578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$ nano new.sh</a:t>
            </a:r>
          </a:p>
          <a:p>
            <a:pPr algn="just">
              <a:lnSpc>
                <a:spcPts val="4520"/>
              </a:lnSpc>
            </a:pP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Vesper Libre Regular"/>
              </a:rPr>
              <a:t>#!/bin/sh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Arimo"/>
              </a:rPr>
              <a:t># my first shell script</a:t>
            </a:r>
          </a:p>
          <a:p>
            <a:pPr algn="just">
              <a:lnSpc>
                <a:spcPts val="4520"/>
              </a:lnSpc>
            </a:pP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Arimo"/>
              </a:rPr>
              <a:t>echo "What is your name?"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Arimo"/>
              </a:rPr>
              <a:t>read NAME</a:t>
            </a:r>
          </a:p>
          <a:p>
            <a:pPr algn="just">
              <a:lnSpc>
                <a:spcPts val="4520"/>
              </a:lnSpc>
            </a:pPr>
            <a:r>
              <a:rPr lang="en-US" sz="4000">
                <a:solidFill>
                  <a:srgbClr val="250542"/>
                </a:solidFill>
                <a:latin typeface="Arimo"/>
              </a:rPr>
              <a:t>echo "Hello, $NAME"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DAE-VHPJ1p0</dc:identifier>
  <dcterms:modified xsi:type="dcterms:W3CDTF">2011-08-01T06:04:30Z</dcterms:modified>
  <cp:revision>1</cp:revision>
  <dc:title>CSA-lecture 5</dc:title>
</cp:coreProperties>
</file>

<file path=docProps/thumbnail.jpeg>
</file>